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2" r:id="rId5"/>
    <p:sldId id="273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4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16E9D-3ACB-40AF-95FF-03D699DBFE02}" type="datetimeFigureOut">
              <a:rPr lang="ru-RU" smtClean="0"/>
              <a:t>24.03.2013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B890A-EC9D-4A8D-9652-63D333D435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16E9D-3ACB-40AF-95FF-03D699DBFE02}" type="datetimeFigureOut">
              <a:rPr lang="ru-RU" smtClean="0"/>
              <a:t>24.03.2013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B890A-EC9D-4A8D-9652-63D333D435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16E9D-3ACB-40AF-95FF-03D699DBFE02}" type="datetimeFigureOut">
              <a:rPr lang="ru-RU" smtClean="0"/>
              <a:t>24.03.2013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B890A-EC9D-4A8D-9652-63D333D435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16E9D-3ACB-40AF-95FF-03D699DBFE02}" type="datetimeFigureOut">
              <a:rPr lang="ru-RU" smtClean="0"/>
              <a:t>24.03.2013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B890A-EC9D-4A8D-9652-63D333D435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16E9D-3ACB-40AF-95FF-03D699DBFE02}" type="datetimeFigureOut">
              <a:rPr lang="ru-RU" smtClean="0"/>
              <a:t>24.03.2013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B890A-EC9D-4A8D-9652-63D333D435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16E9D-3ACB-40AF-95FF-03D699DBFE02}" type="datetimeFigureOut">
              <a:rPr lang="ru-RU" smtClean="0"/>
              <a:t>24.03.2013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B890A-EC9D-4A8D-9652-63D333D435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16E9D-3ACB-40AF-95FF-03D699DBFE02}" type="datetimeFigureOut">
              <a:rPr lang="ru-RU" smtClean="0"/>
              <a:t>24.03.2013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B890A-EC9D-4A8D-9652-63D333D435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16E9D-3ACB-40AF-95FF-03D699DBFE02}" type="datetimeFigureOut">
              <a:rPr lang="ru-RU" smtClean="0"/>
              <a:t>24.03.2013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B890A-EC9D-4A8D-9652-63D333D435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16E9D-3ACB-40AF-95FF-03D699DBFE02}" type="datetimeFigureOut">
              <a:rPr lang="ru-RU" smtClean="0"/>
              <a:t>24.03.2013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B890A-EC9D-4A8D-9652-63D333D435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16E9D-3ACB-40AF-95FF-03D699DBFE02}" type="datetimeFigureOut">
              <a:rPr lang="ru-RU" smtClean="0"/>
              <a:t>24.03.2013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B890A-EC9D-4A8D-9652-63D333D435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16E9D-3ACB-40AF-95FF-03D699DBFE02}" type="datetimeFigureOut">
              <a:rPr lang="ru-RU" smtClean="0"/>
              <a:t>24.03.2013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B890A-EC9D-4A8D-9652-63D333D435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16E9D-3ACB-40AF-95FF-03D699DBFE02}" type="datetimeFigureOut">
              <a:rPr lang="ru-RU" smtClean="0"/>
              <a:t>24.03.2013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B890A-EC9D-4A8D-9652-63D333D43547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som.fio.ru/" TargetMode="External"/><Relationship Id="rId2" Type="http://schemas.openxmlformats.org/officeDocument/2006/relationships/hyperlink" Target="http://www.edu.ru/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catalog.alledu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1168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 класс. </a:t>
            </a:r>
            <a:r>
              <a:rPr lang="en-US" sz="1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четверть. Изображение фигуры человека и образ человека.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 2. 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Пропорции и строение фигуры человека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Приложение к урок.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Олимпийские игры!</a:t>
            </a:r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”. 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Последний день игр посвящается состязаниям на ипподроме. Самым старинным и излюбленным видом этих состязании были бега колесниц, запряженных четверкой лошадей. Требовалось двенадцать раз обогнуть столб у старта. </a:t>
            </a:r>
          </a:p>
        </p:txBody>
      </p:sp>
      <p:pic>
        <p:nvPicPr>
          <p:cNvPr id="9218" name="Picture 2" descr="C:\Users\user\Desktop\pelop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785926"/>
            <a:ext cx="6238892" cy="4679169"/>
          </a:xfrm>
          <a:prstGeom prst="rect">
            <a:avLst/>
          </a:prstGeom>
          <a:noFill/>
        </p:spPr>
      </p:pic>
      <p:pic>
        <p:nvPicPr>
          <p:cNvPr id="9219" name="Picture 3" descr="C:\Users\user\Desktop\000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786190"/>
            <a:ext cx="3357365" cy="28670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 бега колесниц начинаются скачки верхом. Они имеют одну особенность: перед приближением к финишу наездник должен соскочить с лошади и бежать рядом с ней, держа поводья в руках.</a:t>
            </a:r>
          </a:p>
        </p:txBody>
      </p:sp>
      <p:pic>
        <p:nvPicPr>
          <p:cNvPr id="10242" name="Picture 2" descr="C:\Users\user\Desktop\sus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85926"/>
            <a:ext cx="7787194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97238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Теперь состязания окончены. Однако празднество этим не завершается, наступает один из самых торжественных моментов — раздача наград.</a:t>
            </a: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Глашатаи снова торжественно объявляют имена победителей в отдельных соревнованиях. Раздача наград происходит у храма Зевса. Судьи торжественно возлагают на головы победителей простые венки из дикой оливы, перевитые белыми лентами. Оливковое дерево, из ветвей которого сплетались венки, растет здесь же; по преданию, оно было посажено самим Гераклом. Эта простая награда ценится греками дороже золота и драгоценностей, она дает ее обладателям вечную славу и почет.</a:t>
            </a:r>
          </a:p>
        </p:txBody>
      </p:sp>
      <p:pic>
        <p:nvPicPr>
          <p:cNvPr id="11266" name="Picture 2" descr="C:\Users\user\Desktop\zevs_monument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714752"/>
            <a:ext cx="4643470" cy="2924048"/>
          </a:xfrm>
          <a:prstGeom prst="rect">
            <a:avLst/>
          </a:prstGeom>
          <a:noFill/>
        </p:spPr>
      </p:pic>
      <p:pic>
        <p:nvPicPr>
          <p:cNvPr id="11267" name="Picture 3" descr="C:\Users\user\Desktop\nik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2603" y="3643314"/>
            <a:ext cx="2171368" cy="1785950"/>
          </a:xfrm>
          <a:prstGeom prst="rect">
            <a:avLst/>
          </a:prstGeom>
          <a:noFill/>
        </p:spPr>
      </p:pic>
      <p:pic>
        <p:nvPicPr>
          <p:cNvPr id="11268" name="Picture 4" descr="C:\Users\user\Desktop\olympi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4214818"/>
            <a:ext cx="2064849" cy="23955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C:\Users\user\Desktop\i_1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14290"/>
            <a:ext cx="3857652" cy="61622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>
            <a:noAutofit/>
          </a:bodyPr>
          <a:lstStyle/>
          <a:p>
            <a:pPr algn="l"/>
            <a:r>
              <a:rPr lang="ru-RU" sz="1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Неменский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Б.М. Педагогика искусства. Просвещение. 2007</a:t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Кора Д. Энциклопедия (детская). </a:t>
            </a:r>
            <a:r>
              <a:rPr lang="ru-RU" sz="14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Росмэн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2010</a:t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Платонова Н.И., </a:t>
            </a:r>
            <a:r>
              <a:rPr lang="ru-RU" sz="14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Синюков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В.Д. Энциклопедический словарь юного художника. М.:</a:t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Интернет – ресурсы: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Федеральный портал «Российское образование» (</a:t>
            </a:r>
            <a:r>
              <a:rPr lang="ru-RU" sz="1400" u="sng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http://www.edu.ru/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Сетевое объединение методистов «СОМ» (один из проектов Федерации </a:t>
            </a:r>
            <a:r>
              <a:rPr lang="ru-RU" sz="140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Интернет-образования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(</a:t>
            </a:r>
            <a:r>
              <a:rPr lang="ru-RU" sz="1400" u="sng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http://som.fio.ru/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Портал «Все образование» (</a:t>
            </a:r>
            <a:r>
              <a:rPr lang="ru-RU" sz="1400" u="sng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http://catalog.alledu.ru/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Музеи, галереи и художественные каталоги</a:t>
            </a: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Каталог Музеи России (http://www.museum.ru/). </a:t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Эрмитаж (http://www.hermitage.ru/). </a:t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Русский музей (http://www.rusmuseum.ru/). </a:t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Музей им. Пушкина (http://www.museum.ru/gmii/). </a:t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Русская культура (http://www.russianculture.ru/). </a:t>
            </a:r>
            <a:br>
              <a:rPr lang="ru-RU" sz="1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328982" cy="5797568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  </a:t>
            </a:r>
            <a:r>
              <a:rPr lang="ru-RU" sz="22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проходили олимпийские игры в Древней Греции</a:t>
            </a:r>
            <a:r>
              <a:rPr lang="en-US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2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всем греческим городам разъезжали специальные послы. Они появлялись на городских площадях в Афинах и Спарте, их видели в греческих городах Малой Азии и на цветущих берегах Черного моря, населенных греками. Всюду, где только появлялись эти послы, огромные толпы народа слушали их с праздничным, радостным возбуждением.</a:t>
            </a:r>
            <a:br>
              <a:rPr lang="ru-RU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o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395724"/>
            <a:ext cx="1643074" cy="2990395"/>
          </a:xfrm>
          <a:prstGeom prst="rect">
            <a:avLst/>
          </a:prstGeom>
          <a:noFill/>
        </p:spPr>
      </p:pic>
      <p:pic>
        <p:nvPicPr>
          <p:cNvPr id="1027" name="Picture 3" descr="C:\Users\user\Desktop\og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3786190"/>
            <a:ext cx="4826892" cy="2143140"/>
          </a:xfrm>
          <a:prstGeom prst="rect">
            <a:avLst/>
          </a:prstGeom>
          <a:noFill/>
        </p:spPr>
      </p:pic>
      <p:pic>
        <p:nvPicPr>
          <p:cNvPr id="1028" name="Picture 4" descr="C:\Users\user\Desktop\pictur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93581" y="857232"/>
            <a:ext cx="3000396" cy="2000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Послы  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сообщали о дне предстоящего великого празднества — знаменитых олимпийских играх. Олимпийские игры проводились в честь верховного греческого бога Зевса через каждые четыре года. Это был общегреческий праздник.</a:t>
            </a:r>
          </a:p>
        </p:txBody>
      </p:sp>
      <p:pic>
        <p:nvPicPr>
          <p:cNvPr id="2050" name="Picture 2" descr="C:\Users\user\Desktop\statue-of-zeus-in-olympi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714488"/>
            <a:ext cx="4935996" cy="49988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2011354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776 году до нашей эры атлеты начали соревноваться на античных Олимпийских играх. Специально к их открытию огонь зажигался и транспортировался на финишную линию. Процесс доставки олимпийского огня подразумевал поддержание чистоты и силы природной стихии в непрерывном состоянии. Об этом заботились 10 афинских триб, которые выделяли для этого процесса 40 обученных юношей. Эти отроки доставляли факел с алтаря Прометея прямиком к афинскому алтарю. Дистанция составляла 2,5 километра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075" name="Picture 3" descr="C:\Users\user\Desktop\sport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643182"/>
            <a:ext cx="5310198" cy="3982649"/>
          </a:xfrm>
          <a:prstGeom prst="rect">
            <a:avLst/>
          </a:prstGeom>
          <a:noFill/>
        </p:spPr>
      </p:pic>
      <p:pic>
        <p:nvPicPr>
          <p:cNvPr id="3076" name="Picture 4" descr="C:\Users\user\Desktop\d0f79465fd032c36cc2cb8d302260f0e_default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2571744"/>
            <a:ext cx="2714628" cy="20359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29048" cy="6226196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Олимпийский огонь служил напоминанием о подвиге титана Прометея, по легенде, похитившего огонь у Зевса и подарившего его людям. Он поднялся на небо с помощью Афины и поднёс факел к солнцу. Прометей принес людям огонь, скрыв его в полом стебле тростника, и показал, как его сохранять, присыпая золой</a:t>
            </a: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Прометей знал, что делает это против воли Зевса, знал, что ему угрожает гнев всесильного бога. Но он знал теперь и то, какое это счастье — помогать слабым и видеть их просветленные, улыбающиеся лица.</a:t>
            </a:r>
          </a:p>
        </p:txBody>
      </p:sp>
      <p:pic>
        <p:nvPicPr>
          <p:cNvPr id="4098" name="Picture 2" descr="C:\Users\user\Desktop\7866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14290"/>
            <a:ext cx="3186119" cy="4073393"/>
          </a:xfrm>
          <a:prstGeom prst="rect">
            <a:avLst/>
          </a:prstGeom>
          <a:noFill/>
        </p:spPr>
      </p:pic>
      <p:pic>
        <p:nvPicPr>
          <p:cNvPr id="4099" name="Picture 3" descr="C:\Users\user\Desktop\Prometei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3915458"/>
            <a:ext cx="2381248" cy="29425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вот уже со всех сторон потянулись в Элиду (область в Древней Греции, где находилась Олимпия) торжественные делегации и посольства. Ионическое море и широкое устье реки </a:t>
            </a:r>
            <a:r>
              <a:rPr lang="ru-RU" sz="2000" b="1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Алфея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наполнилось празднично убранными кораблями, прибывшими сюда из многочисленных греческих колоний по берегам Азии, Африки, Италии и Сицилии. </a:t>
            </a:r>
          </a:p>
        </p:txBody>
      </p:sp>
      <p:pic>
        <p:nvPicPr>
          <p:cNvPr id="5122" name="Picture 2" descr="C:\Users\user\Desktop\img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373387"/>
            <a:ext cx="7358114" cy="4289342"/>
          </a:xfrm>
          <a:prstGeom prst="rect">
            <a:avLst/>
          </a:prstGeom>
          <a:noFill/>
        </p:spPr>
      </p:pic>
      <p:pic>
        <p:nvPicPr>
          <p:cNvPr id="5123" name="Picture 3" descr="C:\Users\user\Desktop\tunisia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357430"/>
            <a:ext cx="2500330" cy="1875248"/>
          </a:xfrm>
          <a:prstGeom prst="rect">
            <a:avLst/>
          </a:prstGeom>
          <a:noFill/>
        </p:spPr>
      </p:pic>
      <p:pic>
        <p:nvPicPr>
          <p:cNvPr id="5124" name="Picture 4" descr="C:\Users\user\Desktop\365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40485" y="2214554"/>
            <a:ext cx="2381267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924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Наступает первый день игр. Он открывается состязаниями в беге. Еще до зари зрители занимают свои места, теснясь на склонах холмов. При восходе солнца раздаемся звук трубы. Судьи и руководители состязаний в пурпуровых одеяниях переходят через все поле на глазах у тысяч зрителей и занимают специально отведенные для них места возле старта. Вокруг них рассаживаются должностные лица и жрецы, представители различных греческих государств, главы посольств и делегаций. Но вот снова громко звучат трубы. На арене появляется глашатай. «Состязающиеся в беге — выходите!» — кричит он.</a:t>
            </a:r>
          </a:p>
        </p:txBody>
      </p:sp>
      <p:pic>
        <p:nvPicPr>
          <p:cNvPr id="6146" name="Picture 2" descr="C:\Users\user\Desktop\marafon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786190"/>
            <a:ext cx="3709991" cy="2664148"/>
          </a:xfrm>
          <a:prstGeom prst="rect">
            <a:avLst/>
          </a:prstGeom>
          <a:noFill/>
        </p:spPr>
      </p:pic>
      <p:pic>
        <p:nvPicPr>
          <p:cNvPr id="6147" name="Picture 3" descr="C:\Users\user\Desktop\ancient-greeks-olympics-games-i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571876"/>
            <a:ext cx="3810000" cy="2847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 бега начинается борьба. Существовало несколько видов борьбы: самый простой из них заключался в том, что противники выходили друг против друга с голыми руками. Победителем считается тот, кто трижды </a:t>
            </a: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повалит 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своего соперника на землю.</a:t>
            </a:r>
          </a:p>
        </p:txBody>
      </p:sp>
      <p:pic>
        <p:nvPicPr>
          <p:cNvPr id="7170" name="Picture 2" descr="C:\Users\user\Desktop\222 -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714488"/>
            <a:ext cx="2750552" cy="2599272"/>
          </a:xfrm>
          <a:prstGeom prst="rect">
            <a:avLst/>
          </a:prstGeom>
          <a:noFill/>
        </p:spPr>
      </p:pic>
      <p:pic>
        <p:nvPicPr>
          <p:cNvPr id="7171" name="Picture 3" descr="C:\Users\user\Desktop\greci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357430"/>
            <a:ext cx="5204414" cy="3649436"/>
          </a:xfrm>
          <a:prstGeom prst="rect">
            <a:avLst/>
          </a:prstGeom>
          <a:noFill/>
        </p:spPr>
      </p:pic>
      <p:pic>
        <p:nvPicPr>
          <p:cNvPr id="7173" name="Picture 5" descr="C:\Users\user\Desktop\Jiv_1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4572008"/>
            <a:ext cx="2214578" cy="20742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Следующий день состязаний начинается с пятиборья. В него входят, кроме бега и борьбы, метание диска, копья и прыжки. Пятиборье заканчивается метанием копья, которое не просто бросают как можно дальше вперед, но должны при броске попасть в определенную цель. Это уже было чисто военное упражнение.</a:t>
            </a:r>
          </a:p>
        </p:txBody>
      </p:sp>
      <p:pic>
        <p:nvPicPr>
          <p:cNvPr id="8194" name="Picture 2" descr="C:\Users\user\Desktop\foto_131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3116"/>
            <a:ext cx="6286544" cy="4180552"/>
          </a:xfrm>
          <a:prstGeom prst="rect">
            <a:avLst/>
          </a:prstGeom>
          <a:noFill/>
        </p:spPr>
      </p:pic>
      <p:pic>
        <p:nvPicPr>
          <p:cNvPr id="8195" name="Picture 3" descr="C:\Users\user\Desktop\g_discus_throw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2000240"/>
            <a:ext cx="2214578" cy="2253345"/>
          </a:xfrm>
          <a:prstGeom prst="rect">
            <a:avLst/>
          </a:prstGeom>
          <a:noFill/>
        </p:spPr>
      </p:pic>
      <p:pic>
        <p:nvPicPr>
          <p:cNvPr id="8196" name="Picture 4" descr="C:\Users\user\Desktop\g_amphora_longjumpin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43480" y="4429132"/>
            <a:ext cx="2894320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500</Words>
  <Application>Microsoft Office PowerPoint</Application>
  <PresentationFormat>Экран (4:3)</PresentationFormat>
  <Paragraphs>13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7 класс. I четверть. Изображение фигуры человека и образ человека.  Урок 2. Пропорции и строение фигуры человека.    Приложение к урок.  “ Олимпийские игры!”.  </vt:lpstr>
      <vt:lpstr>     Как проходили олимпийские игры в Древней Греции? По всем греческим городам разъезжали специальные послы. Они появлялись на городских площадях в Афинах и Спарте, их видели в греческих городах Малой Азии и на цветущих берегах Черного моря, населенных греками. Всюду, где только появлялись эти послы, огромные толпы народа слушали их с праздничным, радостным возбуждением. </vt:lpstr>
      <vt:lpstr>Послы  сообщали о дне предстоящего великого празднества — знаменитых олимпийских играх. Олимпийские игры проводились в честь верховного греческого бога Зевса через каждые четыре года. Это был общегреческий праздник.</vt:lpstr>
      <vt:lpstr>В 776 году до нашей эры атлеты начали соревноваться на античных Олимпийских играх. Специально к их открытию огонь зажигался и транспортировался на финишную линию. Процесс доставки олимпийского огня подразумевал поддержание чистоты и силы природной стихии в непрерывном состоянии. Об этом заботились 10 афинских триб, которые выделяли для этого процесса 40 обученных юношей. Эти отроки доставляли факел с алтаря Прометея прямиком к афинскому алтарю. Дистанция составляла 2,5 километра.</vt:lpstr>
      <vt:lpstr>Олимпийский огонь служил напоминанием о подвиге титана Прометея, по легенде, похитившего огонь у Зевса и подарившего его людям. Он поднялся на небо с помощью Афины и поднёс факел к солнцу. Прометей принес людям огонь, скрыв его в полом стебле тростника, и показал, как его сохранять, присыпая золой. Прометей знал, что делает это против воли Зевса, знал, что ему угрожает гнев всесильного бога. Но он знал теперь и то, какое это счастье — помогать слабым и видеть их просветленные, улыбающиеся лица.</vt:lpstr>
      <vt:lpstr>И вот уже со всех сторон потянулись в Элиду (область в Древней Греции, где находилась Олимпия) торжественные делегации и посольства. Ионическое море и широкое устье реки Алфея наполнилось празднично убранными кораблями, прибывшими сюда из многочисленных греческих колоний по берегам Азии, Африки, Италии и Сицилии. </vt:lpstr>
      <vt:lpstr>Наступает первый день игр. Он открывается состязаниями в беге. Еще до зари зрители занимают свои места, теснясь на склонах холмов. При восходе солнца раздаемся звук трубы. Судьи и руководители состязаний в пурпуровых одеяниях переходят через все поле на глазах у тысяч зрителей и занимают специально отведенные для них места возле старта. Вокруг них рассаживаются должностные лица и жрецы, представители различных греческих государств, главы посольств и делегаций. Но вот снова громко звучат трубы. На арене появляется глашатай. «Состязающиеся в беге — выходите!» — кричит он.</vt:lpstr>
      <vt:lpstr>После бега начинается борьба. Существовало несколько видов борьбы: самый простой из них заключался в том, что противники выходили друг против друга с голыми руками. Победителем считается тот, кто трижды повалит своего соперника на землю.</vt:lpstr>
      <vt:lpstr>Следующий день состязаний начинается с пятиборья. В него входят, кроме бега и борьбы, метание диска, копья и прыжки. Пятиборье заканчивается метанием копья, которое не просто бросают как можно дальше вперед, но должны при броске попасть в определенную цель. Это уже было чисто военное упражнение.</vt:lpstr>
      <vt:lpstr>Последний день игр посвящается состязаниям на ипподроме. Самым старинным и излюбленным видом этих состязании были бега колесниц, запряженных четверкой лошадей. Требовалось двенадцать раз обогнуть столб у старта. </vt:lpstr>
      <vt:lpstr>После бега колесниц начинаются скачки верхом. Они имеют одну особенность: перед приближением к финишу наездник должен соскочить с лошади и бежать рядом с ней, держа поводья в руках.</vt:lpstr>
      <vt:lpstr>Теперь состязания окончены. Однако празднество этим не завершается, наступает один из самых торжественных моментов — раздача наград. Глашатаи снова торжественно объявляют имена победителей в отдельных соревнованиях. Раздача наград происходит у храма Зевса. Судьи торжественно возлагают на головы победителей простые венки из дикой оливы, перевитые белыми лентами. Оливковое дерево, из ветвей которого сплетались венки, растет здесь же; по преданию, оно было посажено самим Гераклом. Эта простая награда ценится греками дороже золота и драгоценностей, она дает ее обладателям вечную славу и почет.</vt:lpstr>
      <vt:lpstr>Слайд 13</vt:lpstr>
      <vt:lpstr>Литература   Неменский Б.М. Педагогика искусства. Просвещение. 2007  Кора Д. Энциклопедия (детская). Росмэн, 2010   Платонова Н.И., Синюков В.Д. Энциклопедический словарь юного художника. М.:      Интернет – ресурсы: Федеральный портал «Российское образование» (http://www.edu.ru/).   Сетевое объединение методистов «СОМ» (один из проектов Федерации Интернет-образования) (http://som.fio.ru/).   Портал «Все образование» (http://catalog.alledu.ru/).     Музеи, галереи и художественные каталоги Каталог Музеи России (http://www.museum.ru/).    Эрмитаж (http://www.hermitage.ru/).    Русский музей (http://www.rusmuseum.ru/).    Музей им. Пушкина (http://www.museum.ru/gmii/).    Русская культура (http://www.russianculture.ru/). 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 класс. I четверть. Изображение фигуры человека и образ человека.  Урок 1. Изображение фигуры человека и образ человека.    Приложение к урок.  “ Образ человека в культурах Древнего Востока ”.  </dc:title>
  <dc:creator>Клочкова</dc:creator>
  <cp:lastModifiedBy>Клочкова</cp:lastModifiedBy>
  <cp:revision>24</cp:revision>
  <dcterms:created xsi:type="dcterms:W3CDTF">2013-03-24T07:43:39Z</dcterms:created>
  <dcterms:modified xsi:type="dcterms:W3CDTF">2013-03-24T09:17:25Z</dcterms:modified>
</cp:coreProperties>
</file>